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15F3"/>
    <a:srgbClr val="8D0AC2"/>
    <a:srgbClr val="F896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980" y="-84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7082" y="4409808"/>
            <a:ext cx="5337885" cy="1960033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7082" y="6369840"/>
            <a:ext cx="5337885" cy="114856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42DDD-4050-4BFB-BE38-767681483C63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5D396-584C-46B1-8EF5-9E4E1C99A5C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7082" y="2409815"/>
            <a:ext cx="5342310" cy="5401916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42DDD-4050-4BFB-BE38-767681483C63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5D396-584C-46B1-8EF5-9E4E1C99A5C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94671" y="900964"/>
            <a:ext cx="1104722" cy="6913771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7082" y="900965"/>
            <a:ext cx="4100668" cy="6913769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42DDD-4050-4BFB-BE38-767681483C63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5D396-584C-46B1-8EF5-9E4E1C99A5C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42DDD-4050-4BFB-BE38-767681483C63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5D396-584C-46B1-8EF5-9E4E1C99A5C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082" y="4411441"/>
            <a:ext cx="5337884" cy="19584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7082" y="6369841"/>
            <a:ext cx="5337884" cy="11472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42DDD-4050-4BFB-BE38-767681483C63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5D396-584C-46B1-8EF5-9E4E1C99A5C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082" y="900966"/>
            <a:ext cx="5342310" cy="123263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7082" y="2412999"/>
            <a:ext cx="2603458" cy="5401735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97461" y="2412999"/>
            <a:ext cx="2601932" cy="5401736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42DDD-4050-4BFB-BE38-767681483C63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5D396-584C-46B1-8EF5-9E4E1C99A5C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168" y="2417236"/>
            <a:ext cx="2349371" cy="768349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7082" y="3185586"/>
            <a:ext cx="2603458" cy="4629148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51106" y="2417236"/>
            <a:ext cx="2349810" cy="768349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97461" y="3185586"/>
            <a:ext cx="2603456" cy="4629148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42DDD-4050-4BFB-BE38-767681483C63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5D396-584C-46B1-8EF5-9E4E1C99A5C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42DDD-4050-4BFB-BE38-767681483C63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5D396-584C-46B1-8EF5-9E4E1C99A5C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42DDD-4050-4BFB-BE38-767681483C63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5D396-584C-46B1-8EF5-9E4E1C99A5C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081" y="594783"/>
            <a:ext cx="1995488" cy="158114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9491" y="594783"/>
            <a:ext cx="3209902" cy="721995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7081" y="2175933"/>
            <a:ext cx="1995488" cy="56387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42DDD-4050-4BFB-BE38-767681483C63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5D396-584C-46B1-8EF5-9E4E1C99A5C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082" y="1849411"/>
            <a:ext cx="2611040" cy="1484339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7082" y="3333749"/>
            <a:ext cx="2611040" cy="33736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42DDD-4050-4BFB-BE38-767681483C63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5D396-584C-46B1-8EF5-9E4E1C99A5C4}" type="slidenum">
              <a:rPr lang="en-US" smtClean="0"/>
              <a:t>‹Nº›</a:t>
            </a:fld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4109436" y="1915815"/>
            <a:ext cx="814990" cy="144887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4237906" y="1882389"/>
            <a:ext cx="622774" cy="1107153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3942138" y="2525939"/>
            <a:ext cx="451773" cy="803152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4068109" y="2415084"/>
            <a:ext cx="367191" cy="652784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539072" y="2777902"/>
            <a:ext cx="192451" cy="342135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4599069" y="1324101"/>
            <a:ext cx="192451" cy="342135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3794697" y="2525939"/>
            <a:ext cx="148079" cy="263252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4611601" y="1414125"/>
            <a:ext cx="148079" cy="263252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3657600" y="2133600"/>
            <a:ext cx="2571750" cy="4572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es-ES" smtClean="0"/>
              <a:t>Haga clic en el icono para agregar una imagen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4918624" y="88426"/>
            <a:ext cx="1931633" cy="9062756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7082" y="900966"/>
            <a:ext cx="5343835" cy="12326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7082" y="2409815"/>
            <a:ext cx="5343834" cy="54019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28008" y="7935748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542DDD-4050-4BFB-BE38-767681483C63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85709" y="7935748"/>
            <a:ext cx="3942299" cy="4868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9494" y="7935748"/>
            <a:ext cx="456215" cy="4868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5D396-584C-46B1-8EF5-9E4E1C99A5C4}" type="slidenum">
              <a:rPr lang="en-US" smtClean="0"/>
              <a:t>‹Nº›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2905125" y="12700"/>
            <a:ext cx="1295400" cy="609600"/>
          </a:xfrm>
          <a:prstGeom prst="rect">
            <a:avLst/>
          </a:prstGeom>
          <a:ln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smtClean="0"/>
              <a:t>Las Dos Tramas De Pedro Paramo </a:t>
            </a:r>
            <a:endParaRPr lang="es-ES" sz="1200" dirty="0"/>
          </a:p>
        </p:txBody>
      </p:sp>
      <p:sp>
        <p:nvSpPr>
          <p:cNvPr id="5" name="4 Rectángulo"/>
          <p:cNvSpPr/>
          <p:nvPr/>
        </p:nvSpPr>
        <p:spPr>
          <a:xfrm>
            <a:off x="1409700" y="717550"/>
            <a:ext cx="1295400" cy="762000"/>
          </a:xfrm>
          <a:prstGeom prst="rect">
            <a:avLst/>
          </a:prstGeom>
          <a:ln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smtClean="0"/>
              <a:t>Divide la novela en dos niveles temporales</a:t>
            </a:r>
            <a:endParaRPr lang="es-ES" sz="1200" dirty="0"/>
          </a:p>
        </p:txBody>
      </p:sp>
      <p:cxnSp>
        <p:nvCxnSpPr>
          <p:cNvPr id="7" name="6 Conector recto de flecha"/>
          <p:cNvCxnSpPr>
            <a:endCxn id="5" idx="3"/>
          </p:cNvCxnSpPr>
          <p:nvPr/>
        </p:nvCxnSpPr>
        <p:spPr>
          <a:xfrm flipH="1">
            <a:off x="2705100" y="1098550"/>
            <a:ext cx="8477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7 Rectángulo"/>
          <p:cNvSpPr/>
          <p:nvPr/>
        </p:nvSpPr>
        <p:spPr>
          <a:xfrm>
            <a:off x="287368" y="1633536"/>
            <a:ext cx="1320800" cy="102750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smtClean="0"/>
              <a:t>La</a:t>
            </a:r>
            <a:r>
              <a:rPr lang="es-ES" dirty="0" smtClean="0"/>
              <a:t> </a:t>
            </a:r>
            <a:r>
              <a:rPr lang="es-ES" sz="1200" dirty="0" smtClean="0"/>
              <a:t>conversación de Juan Preciado con Dorotea</a:t>
            </a:r>
            <a:endParaRPr lang="es-ES" dirty="0"/>
          </a:p>
        </p:txBody>
      </p:sp>
      <p:cxnSp>
        <p:nvCxnSpPr>
          <p:cNvPr id="10" name="9 Conector recto de flecha"/>
          <p:cNvCxnSpPr>
            <a:stCxn id="5" idx="2"/>
            <a:endCxn id="8" idx="0"/>
          </p:cNvCxnSpPr>
          <p:nvPr/>
        </p:nvCxnSpPr>
        <p:spPr>
          <a:xfrm flipH="1">
            <a:off x="947768" y="1479550"/>
            <a:ext cx="1109632" cy="1539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20 Rectángulo"/>
          <p:cNvSpPr/>
          <p:nvPr/>
        </p:nvSpPr>
        <p:spPr>
          <a:xfrm>
            <a:off x="73025" y="79374"/>
            <a:ext cx="1295400" cy="962025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smtClean="0"/>
              <a:t>Tramas paralelas que se complementan</a:t>
            </a:r>
            <a:endParaRPr lang="es-ES" sz="1200" dirty="0"/>
          </a:p>
        </p:txBody>
      </p:sp>
      <p:cxnSp>
        <p:nvCxnSpPr>
          <p:cNvPr id="23" name="22 Conector recto de flecha"/>
          <p:cNvCxnSpPr>
            <a:stCxn id="5" idx="0"/>
            <a:endCxn id="21" idx="3"/>
          </p:cNvCxnSpPr>
          <p:nvPr/>
        </p:nvCxnSpPr>
        <p:spPr>
          <a:xfrm flipH="1" flipV="1">
            <a:off x="1368425" y="560387"/>
            <a:ext cx="688975" cy="1571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9" name="88 Rectángulo"/>
          <p:cNvSpPr/>
          <p:nvPr/>
        </p:nvSpPr>
        <p:spPr>
          <a:xfrm>
            <a:off x="2082800" y="1787525"/>
            <a:ext cx="1371600" cy="762000"/>
          </a:xfrm>
          <a:prstGeom prst="rect">
            <a:avLst/>
          </a:prstGeom>
          <a:solidFill>
            <a:srgbClr val="F89606"/>
          </a:solidFill>
          <a:ln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smtClean="0"/>
              <a:t>Cuenta la vida de Pedro Paramo</a:t>
            </a:r>
            <a:endParaRPr lang="es-ES" sz="1200" dirty="0"/>
          </a:p>
        </p:txBody>
      </p:sp>
      <p:cxnSp>
        <p:nvCxnSpPr>
          <p:cNvPr id="91" name="90 Conector recto de flecha"/>
          <p:cNvCxnSpPr>
            <a:stCxn id="5" idx="2"/>
            <a:endCxn id="89" idx="0"/>
          </p:cNvCxnSpPr>
          <p:nvPr/>
        </p:nvCxnSpPr>
        <p:spPr>
          <a:xfrm>
            <a:off x="2057400" y="1479550"/>
            <a:ext cx="711200" cy="3079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3" name="132 Rectángulo"/>
          <p:cNvSpPr/>
          <p:nvPr/>
        </p:nvSpPr>
        <p:spPr>
          <a:xfrm>
            <a:off x="4486275" y="622300"/>
            <a:ext cx="1492250" cy="838200"/>
          </a:xfrm>
          <a:prstGeom prst="rect">
            <a:avLst/>
          </a:prstGeom>
          <a:ln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smtClean="0"/>
              <a:t>Como regla general, Rulfo desprecia el tiempo objetivo</a:t>
            </a:r>
            <a:endParaRPr lang="es-ES" sz="1200" dirty="0"/>
          </a:p>
        </p:txBody>
      </p:sp>
      <p:cxnSp>
        <p:nvCxnSpPr>
          <p:cNvPr id="176" name="175 Conector recto de flecha"/>
          <p:cNvCxnSpPr>
            <a:endCxn id="133" idx="1"/>
          </p:cNvCxnSpPr>
          <p:nvPr/>
        </p:nvCxnSpPr>
        <p:spPr>
          <a:xfrm>
            <a:off x="3552825" y="1041400"/>
            <a:ext cx="9334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7" name="176 Rectángulo"/>
          <p:cNvSpPr/>
          <p:nvPr/>
        </p:nvSpPr>
        <p:spPr>
          <a:xfrm>
            <a:off x="3657600" y="1766886"/>
            <a:ext cx="1492250" cy="1454151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smtClean="0"/>
              <a:t>Se sirve de la técnica contrapuntística yuxtaponiendo diferentes niveles temporales</a:t>
            </a:r>
            <a:endParaRPr lang="es-ES" sz="1200" dirty="0"/>
          </a:p>
        </p:txBody>
      </p:sp>
      <p:cxnSp>
        <p:nvCxnSpPr>
          <p:cNvPr id="179" name="178 Conector recto de flecha"/>
          <p:cNvCxnSpPr>
            <a:stCxn id="133" idx="2"/>
            <a:endCxn id="177" idx="0"/>
          </p:cNvCxnSpPr>
          <p:nvPr/>
        </p:nvCxnSpPr>
        <p:spPr>
          <a:xfrm flipH="1">
            <a:off x="4403725" y="1460500"/>
            <a:ext cx="828675" cy="3063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4" name="193 Rectángulo"/>
          <p:cNvSpPr/>
          <p:nvPr/>
        </p:nvSpPr>
        <p:spPr>
          <a:xfrm>
            <a:off x="5359400" y="1905000"/>
            <a:ext cx="1447800" cy="881061"/>
          </a:xfrm>
          <a:prstGeom prst="rect">
            <a:avLst/>
          </a:prstGeom>
          <a:solidFill>
            <a:srgbClr val="8D0AC2"/>
          </a:solidFill>
          <a:ln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smtClean="0"/>
              <a:t>Usa a los ecos para desmitificar el tiempo</a:t>
            </a:r>
            <a:r>
              <a:rPr lang="es-ES" dirty="0" smtClean="0"/>
              <a:t> </a:t>
            </a:r>
            <a:endParaRPr lang="es-ES" dirty="0"/>
          </a:p>
        </p:txBody>
      </p:sp>
      <p:cxnSp>
        <p:nvCxnSpPr>
          <p:cNvPr id="196" name="195 Conector recto de flecha"/>
          <p:cNvCxnSpPr>
            <a:stCxn id="133" idx="2"/>
            <a:endCxn id="194" idx="0"/>
          </p:cNvCxnSpPr>
          <p:nvPr/>
        </p:nvCxnSpPr>
        <p:spPr>
          <a:xfrm>
            <a:off x="5232400" y="1460500"/>
            <a:ext cx="850900" cy="444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4" name="203 Rectángulo"/>
          <p:cNvSpPr/>
          <p:nvPr/>
        </p:nvSpPr>
        <p:spPr>
          <a:xfrm>
            <a:off x="5359400" y="3288506"/>
            <a:ext cx="1447800" cy="1150342"/>
          </a:xfrm>
          <a:prstGeom prst="rect">
            <a:avLst/>
          </a:prstGeom>
          <a:solidFill>
            <a:srgbClr val="8D0AC2"/>
          </a:solidFill>
          <a:ln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smtClean="0"/>
              <a:t>El pasado se proyecta en el presente como si estuviera escrito en las paredes.</a:t>
            </a:r>
            <a:endParaRPr lang="es-ES" sz="1200" dirty="0"/>
          </a:p>
        </p:txBody>
      </p:sp>
      <p:cxnSp>
        <p:nvCxnSpPr>
          <p:cNvPr id="207" name="206 Conector recto de flecha"/>
          <p:cNvCxnSpPr>
            <a:stCxn id="194" idx="2"/>
            <a:endCxn id="204" idx="0"/>
          </p:cNvCxnSpPr>
          <p:nvPr/>
        </p:nvCxnSpPr>
        <p:spPr>
          <a:xfrm>
            <a:off x="6083300" y="2786061"/>
            <a:ext cx="0" cy="5024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9" name="208 Conector recto"/>
          <p:cNvCxnSpPr>
            <a:stCxn id="4" idx="2"/>
          </p:cNvCxnSpPr>
          <p:nvPr/>
        </p:nvCxnSpPr>
        <p:spPr>
          <a:xfrm>
            <a:off x="3552825" y="622300"/>
            <a:ext cx="0" cy="4762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9" name="228 Rectángulo"/>
          <p:cNvSpPr/>
          <p:nvPr/>
        </p:nvSpPr>
        <p:spPr>
          <a:xfrm>
            <a:off x="3454400" y="3301206"/>
            <a:ext cx="149225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smtClean="0"/>
              <a:t>Fragmenta la cronología</a:t>
            </a:r>
            <a:endParaRPr lang="es-ES" sz="1200" dirty="0"/>
          </a:p>
        </p:txBody>
      </p:sp>
      <p:sp>
        <p:nvSpPr>
          <p:cNvPr id="230" name="229 Rectángulo"/>
          <p:cNvSpPr/>
          <p:nvPr/>
        </p:nvSpPr>
        <p:spPr>
          <a:xfrm>
            <a:off x="3470275" y="4019552"/>
            <a:ext cx="1492250" cy="13208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smtClean="0"/>
              <a:t>Crea un caos temporal con la intención de enredar al lector en un maraña de superposición de tiempos</a:t>
            </a:r>
            <a:endParaRPr lang="es-ES" sz="1200" dirty="0"/>
          </a:p>
        </p:txBody>
      </p:sp>
      <p:cxnSp>
        <p:nvCxnSpPr>
          <p:cNvPr id="242" name="241 Conector recto"/>
          <p:cNvCxnSpPr/>
          <p:nvPr/>
        </p:nvCxnSpPr>
        <p:spPr>
          <a:xfrm flipH="1">
            <a:off x="5207000" y="1503362"/>
            <a:ext cx="25400" cy="403701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5" name="244 Conector recto de flecha"/>
          <p:cNvCxnSpPr/>
          <p:nvPr/>
        </p:nvCxnSpPr>
        <p:spPr>
          <a:xfrm rot="21300000">
            <a:off x="5207000" y="5540376"/>
            <a:ext cx="101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6" name="245 Rectángulo"/>
          <p:cNvSpPr/>
          <p:nvPr/>
        </p:nvSpPr>
        <p:spPr>
          <a:xfrm>
            <a:off x="5308600" y="4816476"/>
            <a:ext cx="1447800" cy="1447800"/>
          </a:xfrm>
          <a:prstGeom prst="rect">
            <a:avLst/>
          </a:prstGeom>
          <a:solidFill>
            <a:srgbClr val="B415F3"/>
          </a:solidFill>
          <a:ln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smtClean="0"/>
              <a:t>Usa el Cubismo que presenta varias perspectivas y dimensiones en un mismo plano</a:t>
            </a:r>
            <a:r>
              <a:rPr lang="es-ES" dirty="0" smtClean="0"/>
              <a:t>.</a:t>
            </a:r>
            <a:endParaRPr lang="es-ES" dirty="0"/>
          </a:p>
        </p:txBody>
      </p:sp>
      <p:cxnSp>
        <p:nvCxnSpPr>
          <p:cNvPr id="1027" name="1026 Conector recto"/>
          <p:cNvCxnSpPr/>
          <p:nvPr/>
        </p:nvCxnSpPr>
        <p:spPr>
          <a:xfrm>
            <a:off x="5121275" y="3236912"/>
            <a:ext cx="0" cy="14430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9" name="1028 Conector recto de flecha"/>
          <p:cNvCxnSpPr>
            <a:endCxn id="230" idx="3"/>
          </p:cNvCxnSpPr>
          <p:nvPr/>
        </p:nvCxnSpPr>
        <p:spPr>
          <a:xfrm flipH="1">
            <a:off x="4962525" y="4679952"/>
            <a:ext cx="1460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1" name="1030 Conector recto de flecha"/>
          <p:cNvCxnSpPr>
            <a:endCxn id="229" idx="3"/>
          </p:cNvCxnSpPr>
          <p:nvPr/>
        </p:nvCxnSpPr>
        <p:spPr>
          <a:xfrm flipH="1">
            <a:off x="4946650" y="3529806"/>
            <a:ext cx="1460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7" name="266 Rectángulo"/>
          <p:cNvSpPr/>
          <p:nvPr/>
        </p:nvSpPr>
        <p:spPr>
          <a:xfrm>
            <a:off x="287368" y="3867152"/>
            <a:ext cx="1320800" cy="812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smtClean="0"/>
              <a:t>El dialogo evoca diversos niveles temporales</a:t>
            </a:r>
            <a:endParaRPr lang="es-ES" sz="1200" dirty="0"/>
          </a:p>
        </p:txBody>
      </p:sp>
      <p:sp>
        <p:nvSpPr>
          <p:cNvPr id="269" name="268 Rectángulo"/>
          <p:cNvSpPr/>
          <p:nvPr/>
        </p:nvSpPr>
        <p:spPr>
          <a:xfrm>
            <a:off x="280956" y="5016500"/>
            <a:ext cx="1333623" cy="9144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smtClean="0"/>
              <a:t>Pasado remoto evocado por Eduviges, Damiána y los ecos</a:t>
            </a:r>
            <a:endParaRPr lang="es-ES" dirty="0"/>
          </a:p>
        </p:txBody>
      </p:sp>
      <p:sp>
        <p:nvSpPr>
          <p:cNvPr id="271" name="270 Rectángulo"/>
          <p:cNvSpPr/>
          <p:nvPr/>
        </p:nvSpPr>
        <p:spPr>
          <a:xfrm>
            <a:off x="261845" y="6089650"/>
            <a:ext cx="1333623" cy="99139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smtClean="0"/>
              <a:t>Evocan hechos remotos que son recogidos de la segunda trama</a:t>
            </a:r>
            <a:endParaRPr lang="es-ES" sz="1200" dirty="0"/>
          </a:p>
        </p:txBody>
      </p:sp>
      <p:cxnSp>
        <p:nvCxnSpPr>
          <p:cNvPr id="272" name="271 Conector recto de flecha"/>
          <p:cNvCxnSpPr>
            <a:stCxn id="269" idx="2"/>
            <a:endCxn id="271" idx="0"/>
          </p:cNvCxnSpPr>
          <p:nvPr/>
        </p:nvCxnSpPr>
        <p:spPr>
          <a:xfrm flipH="1">
            <a:off x="928657" y="5930900"/>
            <a:ext cx="19111" cy="158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3" name="272 Rectángulo"/>
          <p:cNvSpPr/>
          <p:nvPr/>
        </p:nvSpPr>
        <p:spPr>
          <a:xfrm>
            <a:off x="261845" y="7162800"/>
            <a:ext cx="1333622" cy="120729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smtClean="0"/>
              <a:t>Pasado</a:t>
            </a:r>
            <a:r>
              <a:rPr lang="es-ES" dirty="0" smtClean="0"/>
              <a:t> </a:t>
            </a:r>
            <a:r>
              <a:rPr lang="es-ES" sz="1200" dirty="0" smtClean="0"/>
              <a:t>inmediato (desde que llega a Comala hasta su muerte)</a:t>
            </a:r>
            <a:endParaRPr lang="es-ES" sz="1200" dirty="0"/>
          </a:p>
        </p:txBody>
      </p:sp>
      <p:sp>
        <p:nvSpPr>
          <p:cNvPr id="275" name="274 Rectángulo"/>
          <p:cNvSpPr/>
          <p:nvPr/>
        </p:nvSpPr>
        <p:spPr>
          <a:xfrm>
            <a:off x="280956" y="8534400"/>
            <a:ext cx="1314511" cy="457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smtClean="0"/>
              <a:t>Dura tres días</a:t>
            </a:r>
            <a:endParaRPr lang="es-ES" sz="1200" dirty="0"/>
          </a:p>
        </p:txBody>
      </p:sp>
      <p:cxnSp>
        <p:nvCxnSpPr>
          <p:cNvPr id="276" name="275 Conector recto de flecha"/>
          <p:cNvCxnSpPr>
            <a:stCxn id="273" idx="2"/>
            <a:endCxn id="275" idx="0"/>
          </p:cNvCxnSpPr>
          <p:nvPr/>
        </p:nvCxnSpPr>
        <p:spPr>
          <a:xfrm>
            <a:off x="928656" y="8370094"/>
            <a:ext cx="9556" cy="1643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7" name="276 Rectángulo"/>
          <p:cNvSpPr/>
          <p:nvPr/>
        </p:nvSpPr>
        <p:spPr>
          <a:xfrm>
            <a:off x="287368" y="2830512"/>
            <a:ext cx="1320800" cy="812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smtClean="0"/>
              <a:t>Introduce la historia, los personajes y los temas.</a:t>
            </a:r>
            <a:endParaRPr lang="es-ES" sz="1200" dirty="0"/>
          </a:p>
        </p:txBody>
      </p:sp>
      <p:cxnSp>
        <p:nvCxnSpPr>
          <p:cNvPr id="1039" name="1038 Conector recto"/>
          <p:cNvCxnSpPr>
            <a:stCxn id="8" idx="1"/>
          </p:cNvCxnSpPr>
          <p:nvPr/>
        </p:nvCxnSpPr>
        <p:spPr>
          <a:xfrm flipH="1">
            <a:off x="114332" y="2147291"/>
            <a:ext cx="173036" cy="2123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0" name="1049 Conector recto"/>
          <p:cNvCxnSpPr/>
          <p:nvPr/>
        </p:nvCxnSpPr>
        <p:spPr>
          <a:xfrm>
            <a:off x="114331" y="2168525"/>
            <a:ext cx="0" cy="210502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5" name="1054 Conector recto de flecha"/>
          <p:cNvCxnSpPr>
            <a:endCxn id="267" idx="1"/>
          </p:cNvCxnSpPr>
          <p:nvPr/>
        </p:nvCxnSpPr>
        <p:spPr>
          <a:xfrm>
            <a:off x="114331" y="4273552"/>
            <a:ext cx="17303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7" name="256 Conector recto de flecha"/>
          <p:cNvCxnSpPr>
            <a:endCxn id="277" idx="1"/>
          </p:cNvCxnSpPr>
          <p:nvPr/>
        </p:nvCxnSpPr>
        <p:spPr>
          <a:xfrm>
            <a:off x="114331" y="3236912"/>
            <a:ext cx="17303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5" name="324 Rectángulo"/>
          <p:cNvSpPr/>
          <p:nvPr/>
        </p:nvSpPr>
        <p:spPr>
          <a:xfrm>
            <a:off x="3470275" y="5930900"/>
            <a:ext cx="1492250" cy="890588"/>
          </a:xfrm>
          <a:prstGeom prst="rect">
            <a:avLst/>
          </a:prstGeom>
          <a:solidFill>
            <a:srgbClr val="F89606"/>
          </a:solidFill>
          <a:ln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smtClean="0"/>
              <a:t>Tiene referentes históricos</a:t>
            </a:r>
            <a:endParaRPr lang="es-ES" sz="1200" dirty="0"/>
          </a:p>
        </p:txBody>
      </p:sp>
      <p:sp>
        <p:nvSpPr>
          <p:cNvPr id="326" name="325 Rectángulo"/>
          <p:cNvSpPr/>
          <p:nvPr/>
        </p:nvSpPr>
        <p:spPr>
          <a:xfrm>
            <a:off x="2451100" y="7340600"/>
            <a:ext cx="1206500" cy="533400"/>
          </a:xfrm>
          <a:prstGeom prst="rect">
            <a:avLst/>
          </a:prstGeom>
          <a:solidFill>
            <a:srgbClr val="F89606"/>
          </a:solidFill>
          <a:ln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smtClean="0"/>
              <a:t>La guerra de los cristeros</a:t>
            </a:r>
            <a:endParaRPr lang="es-ES" sz="1200" dirty="0"/>
          </a:p>
        </p:txBody>
      </p:sp>
      <p:cxnSp>
        <p:nvCxnSpPr>
          <p:cNvPr id="328" name="327 Conector recto de flecha"/>
          <p:cNvCxnSpPr>
            <a:stCxn id="325" idx="2"/>
            <a:endCxn id="326" idx="0"/>
          </p:cNvCxnSpPr>
          <p:nvPr/>
        </p:nvCxnSpPr>
        <p:spPr>
          <a:xfrm flipH="1">
            <a:off x="3054350" y="6821488"/>
            <a:ext cx="1162050" cy="519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9" name="328 Rectángulo"/>
          <p:cNvSpPr/>
          <p:nvPr/>
        </p:nvSpPr>
        <p:spPr>
          <a:xfrm>
            <a:off x="4756150" y="7315200"/>
            <a:ext cx="1206500" cy="533400"/>
          </a:xfrm>
          <a:prstGeom prst="rect">
            <a:avLst/>
          </a:prstGeom>
          <a:solidFill>
            <a:srgbClr val="F89606"/>
          </a:solidFill>
          <a:ln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smtClean="0"/>
              <a:t>Revolución Mexicana</a:t>
            </a:r>
            <a:endParaRPr lang="es-ES" sz="1200" dirty="0"/>
          </a:p>
        </p:txBody>
      </p:sp>
      <p:cxnSp>
        <p:nvCxnSpPr>
          <p:cNvPr id="330" name="329 Conector recto de flecha"/>
          <p:cNvCxnSpPr>
            <a:stCxn id="325" idx="2"/>
            <a:endCxn id="329" idx="0"/>
          </p:cNvCxnSpPr>
          <p:nvPr/>
        </p:nvCxnSpPr>
        <p:spPr>
          <a:xfrm>
            <a:off x="4216400" y="6821488"/>
            <a:ext cx="1143000" cy="4937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1" name="330 Rectángulo"/>
          <p:cNvSpPr/>
          <p:nvPr/>
        </p:nvSpPr>
        <p:spPr>
          <a:xfrm>
            <a:off x="2082801" y="2772568"/>
            <a:ext cx="1193800" cy="1500984"/>
          </a:xfrm>
          <a:prstGeom prst="rect">
            <a:avLst/>
          </a:prstGeom>
          <a:solidFill>
            <a:srgbClr val="F89606"/>
          </a:solidFill>
          <a:ln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smtClean="0"/>
              <a:t>Sirve de contrapunto, de apoyo, confirmación o contradicción de la primera.</a:t>
            </a:r>
            <a:endParaRPr lang="es-ES" sz="1200" dirty="0"/>
          </a:p>
        </p:txBody>
      </p:sp>
      <p:cxnSp>
        <p:nvCxnSpPr>
          <p:cNvPr id="332" name="331 Conector recto de flecha"/>
          <p:cNvCxnSpPr>
            <a:stCxn id="89" idx="2"/>
          </p:cNvCxnSpPr>
          <p:nvPr/>
        </p:nvCxnSpPr>
        <p:spPr>
          <a:xfrm>
            <a:off x="2768600" y="2549525"/>
            <a:ext cx="0" cy="22304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3" name="332 Rectángulo"/>
          <p:cNvSpPr/>
          <p:nvPr/>
        </p:nvSpPr>
        <p:spPr>
          <a:xfrm>
            <a:off x="2032000" y="4605337"/>
            <a:ext cx="1371599" cy="822326"/>
          </a:xfrm>
          <a:prstGeom prst="rect">
            <a:avLst/>
          </a:prstGeom>
          <a:solidFill>
            <a:srgbClr val="F89606"/>
          </a:solidFill>
          <a:ln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smtClean="0"/>
              <a:t>Da una nueva perspectiva de un mismo hecho</a:t>
            </a:r>
            <a:endParaRPr lang="es-ES" sz="1200" dirty="0"/>
          </a:p>
        </p:txBody>
      </p:sp>
      <p:cxnSp>
        <p:nvCxnSpPr>
          <p:cNvPr id="334" name="333 Conector recto de flecha"/>
          <p:cNvCxnSpPr/>
          <p:nvPr/>
        </p:nvCxnSpPr>
        <p:spPr>
          <a:xfrm>
            <a:off x="2768600" y="4272359"/>
            <a:ext cx="0" cy="3329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91" name="1090 Conector recto"/>
          <p:cNvCxnSpPr>
            <a:stCxn id="89" idx="1"/>
          </p:cNvCxnSpPr>
          <p:nvPr/>
        </p:nvCxnSpPr>
        <p:spPr>
          <a:xfrm flipH="1">
            <a:off x="1981200" y="2168525"/>
            <a:ext cx="1016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93" name="1092 Conector recto"/>
          <p:cNvCxnSpPr/>
          <p:nvPr/>
        </p:nvCxnSpPr>
        <p:spPr>
          <a:xfrm flipH="1">
            <a:off x="1933575" y="2168525"/>
            <a:ext cx="47626" cy="42076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95" name="1094 Conector recto de flecha"/>
          <p:cNvCxnSpPr>
            <a:endCxn id="325" idx="1"/>
          </p:cNvCxnSpPr>
          <p:nvPr/>
        </p:nvCxnSpPr>
        <p:spPr>
          <a:xfrm>
            <a:off x="1914525" y="6376194"/>
            <a:ext cx="15557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27" name="1126 Conector recto"/>
          <p:cNvCxnSpPr>
            <a:stCxn id="267" idx="2"/>
          </p:cNvCxnSpPr>
          <p:nvPr/>
        </p:nvCxnSpPr>
        <p:spPr>
          <a:xfrm flipH="1">
            <a:off x="941356" y="4679952"/>
            <a:ext cx="6412" cy="2730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29" name="1128 Conector recto"/>
          <p:cNvCxnSpPr/>
          <p:nvPr/>
        </p:nvCxnSpPr>
        <p:spPr>
          <a:xfrm flipH="1">
            <a:off x="114331" y="4953000"/>
            <a:ext cx="8270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31" name="1130 Conector recto"/>
          <p:cNvCxnSpPr/>
          <p:nvPr/>
        </p:nvCxnSpPr>
        <p:spPr>
          <a:xfrm>
            <a:off x="114331" y="4953000"/>
            <a:ext cx="0" cy="28074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33" name="1132 Conector recto de flecha"/>
          <p:cNvCxnSpPr>
            <a:endCxn id="269" idx="1"/>
          </p:cNvCxnSpPr>
          <p:nvPr/>
        </p:nvCxnSpPr>
        <p:spPr>
          <a:xfrm>
            <a:off x="114331" y="5473700"/>
            <a:ext cx="1666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35" name="1134 Conector recto de flecha"/>
          <p:cNvCxnSpPr>
            <a:endCxn id="273" idx="1"/>
          </p:cNvCxnSpPr>
          <p:nvPr/>
        </p:nvCxnSpPr>
        <p:spPr>
          <a:xfrm>
            <a:off x="101631" y="7760494"/>
            <a:ext cx="160214" cy="59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00" name="1199 Rectángulo"/>
          <p:cNvSpPr/>
          <p:nvPr/>
        </p:nvSpPr>
        <p:spPr>
          <a:xfrm>
            <a:off x="4019550" y="8763000"/>
            <a:ext cx="2838450" cy="381000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/>
                </a:solidFill>
              </a:rPr>
              <a:t>Luis </a:t>
            </a:r>
            <a:r>
              <a:rPr lang="es-ES" dirty="0">
                <a:solidFill>
                  <a:schemeClr val="bg1"/>
                </a:solidFill>
              </a:rPr>
              <a:t>A</a:t>
            </a:r>
            <a:r>
              <a:rPr lang="es-ES" dirty="0" smtClean="0">
                <a:solidFill>
                  <a:schemeClr val="bg1"/>
                </a:solidFill>
              </a:rPr>
              <a:t>lfonso Barragán</a:t>
            </a:r>
            <a:endParaRPr lang="es-E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50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TC102455519[[fn=Invierno]]</Template>
  <TotalTime>115</TotalTime>
  <Words>194</Words>
  <Application>Microsoft Office PowerPoint</Application>
  <PresentationFormat>Presentación en pantalla (4:3)</PresentationFormat>
  <Paragraphs>24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Winter</vt:lpstr>
      <vt:lpstr>Presentación de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lucho-barragan</dc:creator>
  <cp:lastModifiedBy>lucho-barragan</cp:lastModifiedBy>
  <cp:revision>12</cp:revision>
  <dcterms:created xsi:type="dcterms:W3CDTF">2013-04-10T02:06:28Z</dcterms:created>
  <dcterms:modified xsi:type="dcterms:W3CDTF">2013-04-10T04:01:44Z</dcterms:modified>
</cp:coreProperties>
</file>